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9" r:id="rId5"/>
  </p:sldMasterIdLst>
  <p:notesMasterIdLst>
    <p:notesMasterId r:id="rId17"/>
  </p:notesMasterIdLst>
  <p:handoutMasterIdLst>
    <p:handoutMasterId r:id="rId18"/>
  </p:handoutMasterIdLst>
  <p:sldIdLst>
    <p:sldId id="1583" r:id="rId6"/>
    <p:sldId id="1584" r:id="rId7"/>
    <p:sldId id="1578" r:id="rId8"/>
    <p:sldId id="1591" r:id="rId9"/>
    <p:sldId id="1592" r:id="rId10"/>
    <p:sldId id="1594" r:id="rId11"/>
    <p:sldId id="1590" r:id="rId12"/>
    <p:sldId id="1586" r:id="rId13"/>
    <p:sldId id="1580" r:id="rId14"/>
    <p:sldId id="1579" r:id="rId15"/>
    <p:sldId id="1577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584"/>
          </p14:sldIdLst>
        </p14:section>
        <p14:section name="Teams application packaging and testing" id="{FCAE9590-1FC3-4C3E-988E-3DAD4BC4CA4C}">
          <p14:sldIdLst>
            <p14:sldId id="1578"/>
            <p14:sldId id="1591"/>
            <p14:sldId id="1592"/>
            <p14:sldId id="1594"/>
            <p14:sldId id="1590"/>
            <p14:sldId id="158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61827" autoAdjust="0"/>
  </p:normalViewPr>
  <p:slideViewPr>
    <p:cSldViewPr snapToGrid="0">
      <p:cViewPr varScale="1">
        <p:scale>
          <a:sx n="66" d="100"/>
          <a:sy n="66" d="100"/>
        </p:scale>
        <p:origin x="1350" y="54"/>
      </p:cViewPr>
      <p:guideLst/>
    </p:cSldViewPr>
  </p:slideViewPr>
  <p:outlineViewPr>
    <p:cViewPr>
      <p:scale>
        <a:sx n="33" d="100"/>
        <a:sy n="33" d="100"/>
      </p:scale>
      <p:origin x="0" y="-34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1752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8/21/2017 4:50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8/21/2017 4:50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best and most extensible option for adding your service into Teams, create a Microsoft Teams app. A Microsoft Teams app is a package of services that you host, that can be distributed through the Teams product or </a:t>
            </a:r>
            <a:r>
              <a:rPr lang="en-US" dirty="0" err="1"/>
              <a:t>sideloaded</a:t>
            </a:r>
            <a:r>
              <a:rPr lang="en-US" dirty="0"/>
              <a:t> by teams.</a:t>
            </a:r>
          </a:p>
          <a:p>
            <a:endParaRPr lang="en-US" dirty="0"/>
          </a:p>
          <a:p>
            <a:r>
              <a:rPr lang="en-US" dirty="0"/>
              <a:t>For quick one-off integration of your existing </a:t>
            </a:r>
            <a:r>
              <a:rPr lang="en-US" dirty="0" err="1"/>
              <a:t>webhook</a:t>
            </a:r>
            <a:r>
              <a:rPr lang="en-US" dirty="0"/>
              <a:t>, you can take advantage of our Custom Bot feature. This ad-hoc extensibility option allows you to simply set up </a:t>
            </a:r>
            <a:r>
              <a:rPr lang="en-US" dirty="0" err="1"/>
              <a:t>webhooks</a:t>
            </a:r>
            <a:r>
              <a:rPr lang="en-US" dirty="0"/>
              <a:t> / notifications in a specific team, with no additional coding required.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8/21/2017 4:50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in Microsoft Teams allow you to make your service available to users in the contexts - or "scopes" - that make the most sense.</a:t>
            </a:r>
          </a:p>
          <a:p>
            <a:endParaRPr lang="en-US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declare precisely which capabilities you support, in which scopes, via your app package's manifest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use most app capabilities (such as bots, tabs, </a:t>
            </a:r>
            <a:r>
              <a:rPr lang="en-US" dirty="0" err="1"/>
              <a:t>etc</a:t>
            </a:r>
            <a:r>
              <a:rPr lang="en-US" dirty="0"/>
              <a:t>) in most scopes.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offer these capabilities via a single Teams app package that users can acquire through our in-product app gallery, via the Office Store, or </a:t>
            </a:r>
            <a:r>
              <a:rPr lang="en-US" dirty="0" err="1"/>
              <a:t>sideloaded</a:t>
            </a:r>
            <a:r>
              <a:rPr lang="en-US" dirty="0"/>
              <a:t> directly by your team.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8/21/2017 4:50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8/21/2017 4:50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7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8/21/2017 4:50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project: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folders: </a:t>
            </a:r>
            <a:r>
              <a:rPr lang="en-US" dirty="0" err="1"/>
              <a:t>src</a:t>
            </a:r>
            <a:r>
              <a:rPr lang="en-US" dirty="0"/>
              <a:t>, manifest,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gulp tasks: manifest, build, 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Source 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*.html files: “inject” comments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Used to inject TypeScript compiled output into page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Net result is HTML/JavaScript in same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Every page needs “</a:t>
            </a:r>
            <a:r>
              <a:rPr lang="en-US" dirty="0" err="1"/>
              <a:t>microsoftTeams.initialize</a:t>
            </a:r>
            <a:r>
              <a:rPr lang="en-US" dirty="0"/>
              <a:t>()”, and is called in TypeScript object constructor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webpack.config.js defines “output / library” around line 61. This library name is a namespace, used to qualify TypeScript objects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8/21/2017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589838" y="296863"/>
            <a:ext cx="4572000" cy="517065"/>
          </a:xfrm>
        </p:spPr>
        <p:txBody>
          <a:bodyPr/>
          <a:lstStyle>
            <a:lvl1pPr marL="0" indent="0" algn="r">
              <a:buNone/>
              <a:defRPr sz="24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8494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1226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994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6180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702" y="1851361"/>
            <a:ext cx="6403661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51025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52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5761037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57862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485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74638" y="296863"/>
            <a:ext cx="6400800" cy="3383280"/>
          </a:xfrm>
          <a:prstGeom prst="rect">
            <a:avLst/>
          </a:prstGeom>
          <a:solidFill>
            <a:schemeClr val="accent3">
              <a:alpha val="92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9" tIns="46639" rIns="46639" bIns="4663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71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96863"/>
            <a:ext cx="6403975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75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Placeholder 14"/>
          <p:cNvPicPr>
            <a:picLocks noChangeAspect="1"/>
          </p:cNvPicPr>
          <p:nvPr userDrawn="1"/>
        </p:nvPicPr>
        <p:blipFill>
          <a:blip r:embed="rId2"/>
          <a:srcRect l="16685" r="16685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2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5"/>
          <p:cNvPicPr>
            <a:picLocks noChangeAspect="1"/>
          </p:cNvPicPr>
          <p:nvPr userDrawn="1"/>
        </p:nvPicPr>
        <p:blipFill>
          <a:blip r:embed="rId2"/>
          <a:srcRect l="16667" r="16667"/>
          <a:stretch>
            <a:fillRect/>
          </a:stretch>
        </p:blipFill>
        <p:spPr>
          <a:xfrm>
            <a:off x="5441315" y="0"/>
            <a:ext cx="6995160" cy="6992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16667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5167312" cy="457200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 b="0" i="1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3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74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2" r:id="rId22"/>
    <p:sldLayoutId id="214748457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7254100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Teams application packaging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1D34-97A7-42A1-B9E2-AAF12E3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application packaging and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4AA05-002B-4853-9F45-DCA1CB988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Teams extensibility options</a:t>
            </a:r>
          </a:p>
          <a:p>
            <a:r>
              <a:rPr lang="en-US" dirty="0"/>
              <a:t>What is a Teams App?</a:t>
            </a:r>
          </a:p>
          <a:p>
            <a:r>
              <a:rPr lang="en-US" dirty="0"/>
              <a:t>Why create a Teams App?</a:t>
            </a:r>
          </a:p>
          <a:p>
            <a:r>
              <a:rPr lang="en-US" dirty="0"/>
              <a:t>How to create a Teams App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97195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8F836-7206-4D3B-A91B-B989400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application packaging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6141179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extensibility options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CF52A-D980-4A93-8BD3-4F5B8C8F2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Microsoft Teams app</a:t>
            </a:r>
          </a:p>
          <a:p>
            <a:pPr lvl="1"/>
            <a:r>
              <a:rPr lang="en-US" sz="1800" dirty="0"/>
              <a:t>Tabs</a:t>
            </a:r>
          </a:p>
          <a:p>
            <a:pPr lvl="1"/>
            <a:r>
              <a:rPr lang="en-US" sz="1800" dirty="0"/>
              <a:t>Bots</a:t>
            </a:r>
          </a:p>
          <a:p>
            <a:pPr lvl="1"/>
            <a:r>
              <a:rPr lang="en-US" sz="1800" dirty="0"/>
              <a:t>Compose Extensions</a:t>
            </a:r>
          </a:p>
          <a:p>
            <a:pPr lvl="1"/>
            <a:r>
              <a:rPr lang="en-US" sz="1800" dirty="0"/>
              <a:t>Connectors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A71B6-18CE-4139-8FFD-21EE16A21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Custom</a:t>
            </a:r>
            <a:r>
              <a:rPr lang="en-US" sz="2400" baseline="0" dirty="0"/>
              <a:t> Bot</a:t>
            </a:r>
          </a:p>
          <a:p>
            <a:pPr lvl="1"/>
            <a:r>
              <a:rPr lang="en-US" sz="1800" dirty="0"/>
              <a:t>Receive &amp; Reply to Messages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87DE7C-435C-42A4-A1AD-C4D6EFDDB4B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7882082" y="1997075"/>
            <a:ext cx="2682587" cy="245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542CC-B1D8-46B4-ABD0-FAEE050B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762" y="1974056"/>
            <a:ext cx="5229225" cy="2505075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87351E3-B856-48BF-B7CF-EB079614D88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5"/>
          <a:stretch>
            <a:fillRect/>
          </a:stretch>
        </p:blipFill>
        <p:spPr>
          <a:xfrm>
            <a:off x="1145677" y="1997075"/>
            <a:ext cx="4196758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Teams App?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923330"/>
          </a:xfrm>
        </p:spPr>
        <p:txBody>
          <a:bodyPr/>
          <a:lstStyle/>
          <a:p>
            <a:r>
              <a:rPr lang="en-US" dirty="0"/>
              <a:t>Package</a:t>
            </a:r>
            <a:r>
              <a:rPr lang="en-US" baseline="0" dirty="0"/>
              <a:t> of services available to users in the contexts (or “scopes”) that make the most sense.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CDA78C-4049-4609-9105-7922E6F20E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1410643"/>
          </a:xfrm>
        </p:spPr>
        <p:txBody>
          <a:bodyPr/>
          <a:lstStyle/>
          <a:p>
            <a:r>
              <a:rPr lang="en-US" sz="1800" dirty="0"/>
              <a:t>Services</a:t>
            </a:r>
            <a:endParaRPr lang="en-US" dirty="0"/>
          </a:p>
          <a:p>
            <a:pPr lvl="1"/>
            <a:r>
              <a:rPr lang="en-US" sz="1600" dirty="0"/>
              <a:t>Tabs</a:t>
            </a:r>
          </a:p>
          <a:p>
            <a:pPr lvl="1"/>
            <a:r>
              <a:rPr lang="en-US" sz="1600" dirty="0"/>
              <a:t>Bots</a:t>
            </a:r>
          </a:p>
          <a:p>
            <a:pPr lvl="1"/>
            <a:r>
              <a:rPr lang="en-US" sz="1600" dirty="0"/>
              <a:t>Compose Extensions</a:t>
            </a:r>
          </a:p>
          <a:p>
            <a:pPr lvl="1"/>
            <a:r>
              <a:rPr lang="en-US" sz="1600" dirty="0"/>
              <a:t>Connectors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FA118E-F845-4576-8FC7-385EA5546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1166986"/>
          </a:xfrm>
        </p:spPr>
        <p:txBody>
          <a:bodyPr/>
          <a:lstStyle/>
          <a:p>
            <a:r>
              <a:rPr lang="en-US" sz="1800" dirty="0"/>
              <a:t>Scopes</a:t>
            </a:r>
            <a:endParaRPr lang="en-US" dirty="0"/>
          </a:p>
          <a:p>
            <a:pPr lvl="1"/>
            <a:r>
              <a:rPr lang="en-US" sz="1600" dirty="0"/>
              <a:t>Personal (App bar)</a:t>
            </a:r>
          </a:p>
          <a:p>
            <a:pPr lvl="1"/>
            <a:r>
              <a:rPr lang="en-US" sz="1600" dirty="0"/>
              <a:t>Team (Channel)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C2A17F-C34F-48CF-9A15-E9C163EB6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3214123"/>
            <a:ext cx="3694748" cy="1461939"/>
          </a:xfrm>
        </p:spPr>
        <p:txBody>
          <a:bodyPr/>
          <a:lstStyle/>
          <a:p>
            <a:r>
              <a:rPr lang="en-US" sz="1800" dirty="0"/>
              <a:t>Package (Deployment)</a:t>
            </a:r>
            <a:endParaRPr lang="en-US" dirty="0"/>
          </a:p>
          <a:p>
            <a:pPr lvl="1"/>
            <a:r>
              <a:rPr lang="en-US" sz="1600" dirty="0" err="1"/>
              <a:t>Sideload</a:t>
            </a:r>
            <a:r>
              <a:rPr lang="en-US" sz="1600" dirty="0"/>
              <a:t> (one Team)</a:t>
            </a:r>
          </a:p>
          <a:p>
            <a:pPr lvl="1"/>
            <a:r>
              <a:rPr lang="en-US" sz="1600" dirty="0"/>
              <a:t>Office Store</a:t>
            </a:r>
          </a:p>
        </p:txBody>
      </p:sp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create a Teams App?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0BA61-F6A4-4337-88EA-BC7105878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1500411"/>
          </a:xfrm>
        </p:spPr>
        <p:txBody>
          <a:bodyPr/>
          <a:lstStyle/>
          <a:p>
            <a:r>
              <a:rPr lang="en-US" dirty="0"/>
              <a:t>Immersive experience</a:t>
            </a:r>
          </a:p>
          <a:p>
            <a:r>
              <a:rPr lang="en-US" b="0" dirty="0">
                <a:solidFill>
                  <a:schemeClr val="tx1"/>
                </a:solidFill>
              </a:rPr>
              <a:t>The</a:t>
            </a:r>
            <a:r>
              <a:rPr lang="en-US" b="0" baseline="0" dirty="0">
                <a:solidFill>
                  <a:schemeClr val="tx1"/>
                </a:solidFill>
              </a:rPr>
              <a:t> platform places content and conversations side by side.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1945020"/>
          </a:xfrm>
        </p:spPr>
        <p:txBody>
          <a:bodyPr/>
          <a:lstStyle/>
          <a:p>
            <a:r>
              <a:rPr lang="en-US" dirty="0"/>
              <a:t>Tabs and conversations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Tabs give your app a dedicated canvas that allows people to jump  between conversations and your experience.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1731243"/>
          </a:xfrm>
        </p:spPr>
        <p:txBody>
          <a:bodyPr/>
          <a:lstStyle/>
          <a:p>
            <a:r>
              <a:rPr lang="en-US" dirty="0"/>
              <a:t>Customizable cards </a:t>
            </a:r>
            <a:br>
              <a:rPr lang="en-US" dirty="0"/>
            </a:b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1731243"/>
          </a:xfrm>
        </p:spPr>
        <p:txBody>
          <a:bodyPr/>
          <a:lstStyle/>
          <a:p>
            <a:r>
              <a:rPr lang="en-US" dirty="0"/>
              <a:t>Bot framework</a:t>
            </a:r>
            <a:br>
              <a:rPr lang="en-US" dirty="0"/>
            </a:b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F4657F-3B72-49B7-81EF-A7E6A99889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1269578"/>
          </a:xfrm>
        </p:spPr>
        <p:txBody>
          <a:bodyPr/>
          <a:lstStyle/>
          <a:p>
            <a:r>
              <a:rPr lang="en-US" dirty="0"/>
              <a:t>Instant notifications</a:t>
            </a:r>
            <a:br>
              <a:rPr lang="en-US" dirty="0"/>
            </a:b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The activity feed displays notifications for your users.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1731243"/>
          </a:xfrm>
        </p:spPr>
        <p:txBody>
          <a:bodyPr/>
          <a:lstStyle/>
          <a:p>
            <a:r>
              <a:rPr lang="en-US" dirty="0"/>
              <a:t>Compose extensions</a:t>
            </a:r>
            <a:br>
              <a:rPr lang="en-US" dirty="0"/>
            </a:br>
            <a:endParaRPr lang="en-US" dirty="0"/>
          </a:p>
          <a:p>
            <a:r>
              <a:rPr lang="en-US" b="0" dirty="0">
                <a:solidFill>
                  <a:schemeClr val="tx1"/>
                </a:solidFill>
              </a:rPr>
              <a:t>Compose Extensions are quick and easy shortcuts to key components f your service.</a:t>
            </a:r>
          </a:p>
        </p:txBody>
      </p:sp>
      <p:pic>
        <p:nvPicPr>
          <p:cNvPr id="2050" name="Picture 2" descr="http://msteamsdesignguidelines.azurewebsites.net/images/getting_started/01_homepage_immersive-experience.png">
            <a:extLst>
              <a:ext uri="{FF2B5EF4-FFF2-40B4-BE49-F238E27FC236}">
                <a16:creationId xmlns:a16="http://schemas.microsoft.com/office/drawing/2014/main" id="{96A42752-158E-4E24-A4D9-E7BB8FB4B69A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msteamsdesignguidelines.azurewebsites.net/images/getting_started/04_homepage_bots.png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msteamsdesignguidelines.azurewebsites.net/images/getting_started/05_homepage_instant-notifications.png">
            <a:extLst>
              <a:ext uri="{FF2B5EF4-FFF2-40B4-BE49-F238E27FC236}">
                <a16:creationId xmlns:a16="http://schemas.microsoft.com/office/drawing/2014/main" id="{3BBBF6D5-0504-4326-81D4-352E9D5026E9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2213769"/>
            <a:ext cx="1727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Teams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115690"/>
          </a:xfrm>
        </p:spPr>
        <p:txBody>
          <a:bodyPr/>
          <a:lstStyle/>
          <a:p>
            <a:r>
              <a:rPr lang="en-US" sz="1800" dirty="0"/>
              <a:t>Develop components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HTML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TypeScript / JavaScript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.NET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20738"/>
          </a:xfrm>
        </p:spPr>
        <p:txBody>
          <a:bodyPr/>
          <a:lstStyle/>
          <a:p>
            <a:r>
              <a:rPr lang="en-US" sz="1800" dirty="0"/>
              <a:t>Integrate with Teams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Teams JavaScript Library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Bot Builder SDK - Node.js &amp; C#</a:t>
            </a: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115690"/>
          </a:xfrm>
        </p:spPr>
        <p:txBody>
          <a:bodyPr/>
          <a:lstStyle/>
          <a:p>
            <a:r>
              <a:rPr lang="en-US" sz="1800" dirty="0"/>
              <a:t>Package and Deploy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Host web pages and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and package manifest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Sideload</a:t>
            </a:r>
            <a:r>
              <a:rPr lang="en-US" dirty="0"/>
              <a:t> / Publish package</a:t>
            </a:r>
          </a:p>
        </p:txBody>
      </p:sp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31D0B470-E62B-4EFB-B7FE-868D9F880E95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8464606" y="2647243"/>
            <a:ext cx="3382907" cy="943440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7011DCBF-B55D-450A-84AD-4EC37A096E1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615949" y="2667000"/>
            <a:ext cx="3382907" cy="943440"/>
          </a:xfrm>
          <a:prstGeom prst="rect">
            <a:avLst/>
          </a:prstGeom>
        </p:spPr>
      </p:pic>
      <p:pic>
        <p:nvPicPr>
          <p:cNvPr id="30" name="Content Placeholder 20">
            <a:extLst>
              <a:ext uri="{FF2B5EF4-FFF2-40B4-BE49-F238E27FC236}">
                <a16:creationId xmlns:a16="http://schemas.microsoft.com/office/drawing/2014/main" id="{74EB9E5D-2C0D-4CCA-911B-4714B159FD6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5"/>
          <a:stretch>
            <a:fillRect/>
          </a:stretch>
        </p:blipFill>
        <p:spPr>
          <a:xfrm>
            <a:off x="4792406" y="2647243"/>
            <a:ext cx="2878650" cy="9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Create and test a basic Teams App using Yeoman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95C3B4-0424-48CD-A4E7-14E7389C3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30118-5FEC-4621-81D6-C21BF5362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46423-74A1-4FE6-BA7D-CD4D593B0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8B1B5-CF87-400D-BFA9-A6CCBE1B01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3-50088_Microsoft_Inspire_Template">
  <a:themeElements>
    <a:clrScheme name="Microsoft Inspire">
      <a:dk1>
        <a:srgbClr val="353535"/>
      </a:dk1>
      <a:lt1>
        <a:srgbClr val="FFFFFF"/>
      </a:lt1>
      <a:dk2>
        <a:srgbClr val="5C2D91"/>
      </a:dk2>
      <a:lt2>
        <a:srgbClr val="E6E6E6"/>
      </a:lt2>
      <a:accent1>
        <a:srgbClr val="5C2D91"/>
      </a:accent1>
      <a:accent2>
        <a:srgbClr val="00188F"/>
      </a:accent2>
      <a:accent3>
        <a:srgbClr val="737373"/>
      </a:accent3>
      <a:accent4>
        <a:srgbClr val="002050"/>
      </a:accent4>
      <a:accent5>
        <a:srgbClr val="0078D7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B3672EDA-28A5-467A-AF31-46C663C07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7550fb09-e1e4-49f9-8257-ac8f082c86d0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420</TotalTime>
  <Words>648</Words>
  <Application>Microsoft Office PowerPoint</Application>
  <PresentationFormat>Custom</PresentationFormat>
  <Paragraphs>95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3-50088_Microsoft_Inspire_Template</vt:lpstr>
      <vt:lpstr>Fundamentals of Microsoft Teams</vt:lpstr>
      <vt:lpstr>Teams application packaging and testing</vt:lpstr>
      <vt:lpstr>Teams application packaging and testing</vt:lpstr>
      <vt:lpstr>Teams extensibility options</vt:lpstr>
      <vt:lpstr>What is a Teams App?</vt:lpstr>
      <vt:lpstr>Why create a Teams App?</vt:lpstr>
      <vt:lpstr>How to create a Teams App</vt:lpstr>
      <vt:lpstr>Demo – Create and test a basic Teams App using Yeoman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24</cp:revision>
  <dcterms:created xsi:type="dcterms:W3CDTF">2017-08-04T17:28:59Z</dcterms:created>
  <dcterms:modified xsi:type="dcterms:W3CDTF">2017-08-22T00:17:17Z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